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70" r:id="rId10"/>
    <p:sldId id="265" r:id="rId11"/>
    <p:sldId id="269" r:id="rId12"/>
    <p:sldId id="268" r:id="rId13"/>
    <p:sldId id="271" r:id="rId1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7560E-B879-40AA-89E1-F0B449F519D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987E8-03AC-404E-8C41-A194ED46297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6063-CC20-40D7-B971-3CC86CB57BA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D0CC9-00F4-4BC2-9C5B-BEBA80E531F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B43DA-AA31-4B99-8DF7-E111E7A946D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06F86-D721-48B9-9976-8C18F292DE6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1ED9D-D1AF-4D21-8B76-0C17B7CA07F6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95D83-E7C5-4138-878E-BBD58C6C200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30EA5-A568-4A5D-B83A-B847E0A7E19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CB4A0-7219-4386-AF2D-F21D7E71E2D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70602-FC08-4F74-A282-3B187CCEB9E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2200701-6593-40D1-97BF-A31DAE40A431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/>
              <a:t>Interaction Models (2):</a:t>
            </a:r>
            <a:br>
              <a:rPr lang="en-US" sz="3600" b="1"/>
            </a:br>
            <a:r>
              <a:rPr lang="en-US" sz="3600" b="1"/>
              <a:t>Activity Diagrams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Extracted from textbook: </a:t>
            </a:r>
          </a:p>
          <a:p>
            <a:pPr>
              <a:lnSpc>
                <a:spcPct val="80000"/>
              </a:lnSpc>
            </a:pPr>
            <a:r>
              <a:rPr lang="en-US" sz="2000"/>
              <a:t>Object Oriented Modeling and Design with UML</a:t>
            </a:r>
          </a:p>
          <a:p>
            <a:pPr>
              <a:lnSpc>
                <a:spcPct val="80000"/>
              </a:lnSpc>
            </a:pPr>
            <a:r>
              <a:rPr lang="en-US" sz="2000"/>
              <a:t>M. Blaha, J. Rumbaugh</a:t>
            </a:r>
          </a:p>
          <a:p>
            <a:pPr algn="l" rtl="0">
              <a:lnSpc>
                <a:spcPct val="80000"/>
              </a:lnSpc>
            </a:pPr>
            <a:r>
              <a:rPr lang="en-US" sz="200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Concurrent Activities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400"/>
              <a:t>Organizations and computer systems can perform more than one activity at the same time.</a:t>
            </a:r>
            <a:endParaRPr lang="ar-JO" sz="2400"/>
          </a:p>
          <a:p>
            <a:pPr algn="l" rtl="0"/>
            <a:r>
              <a:rPr lang="en-US" sz="2400"/>
              <a:t>Example:  one activity may be followed by another activity then split into several concurrent activities</a:t>
            </a:r>
            <a:r>
              <a:rPr lang="ar-JO" sz="2400"/>
              <a:t>  </a:t>
            </a:r>
            <a:r>
              <a:rPr lang="en-US" sz="2400"/>
              <a:t> (a fork of control), and finally be combined into a single activity (a merge control)</a:t>
            </a:r>
          </a:p>
          <a:p>
            <a:pPr algn="l" rtl="0"/>
            <a:endParaRPr lang="en-US" sz="2400"/>
          </a:p>
          <a:p>
            <a:pPr algn="l" rtl="0"/>
            <a:r>
              <a:rPr lang="en-US" sz="2400"/>
              <a:t>A fork or merge is shown by a synchronization bar:</a:t>
            </a:r>
          </a:p>
          <a:p>
            <a:pPr lvl="1" algn="l" rtl="0"/>
            <a:r>
              <a:rPr lang="en-US" sz="2000"/>
              <a:t>On a synchronization, control must be present on all the incoming activities, and control passes to all of the outgoing activities.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/>
              <a:t>Special AD constructs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/>
              <a:t>Swimlanes:</a:t>
            </a:r>
          </a:p>
          <a:p>
            <a:pPr lvl="1" algn="l" rtl="0"/>
            <a:r>
              <a:rPr lang="en-US" sz="2400"/>
              <a:t>In a business model it is often useful to know which human organization is responsible for an activity.</a:t>
            </a:r>
            <a:endParaRPr lang="ar-JO" sz="2400"/>
          </a:p>
          <a:p>
            <a:pPr lvl="1" algn="l" rtl="0"/>
            <a:r>
              <a:rPr lang="en-US" sz="2400"/>
              <a:t>Examples: sales, marketing, purchasing, production, engineering…</a:t>
            </a:r>
            <a:endParaRPr lang="ar-JO" sz="2400"/>
          </a:p>
          <a:p>
            <a:pPr lvl="1" algn="l" rtl="0"/>
            <a:r>
              <a:rPr lang="en-US" sz="2400"/>
              <a:t>You can show such a partitioning with an activity diagram by diving it into columns: Each column is called a swimlane.</a:t>
            </a:r>
          </a:p>
          <a:p>
            <a:pPr lvl="1" algn="l" rtl="0"/>
            <a:r>
              <a:rPr lang="en-US" sz="2400"/>
              <a:t>Often this kind of AD is called: Role Activity Diagram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08fig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5025" y="2047875"/>
            <a:ext cx="4933950" cy="2762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tivity diagram 2 ATM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0182" y="0"/>
            <a:ext cx="5463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sz="2400" dirty="0"/>
              <a:t>An activity diagram shows the sequence of steps that make up a complex process  such an algorithm or a workflow.</a:t>
            </a:r>
          </a:p>
          <a:p>
            <a:pPr algn="l" rtl="0">
              <a:lnSpc>
                <a:spcPct val="90000"/>
              </a:lnSpc>
            </a:pPr>
            <a:endParaRPr lang="en-US" sz="2400" dirty="0"/>
          </a:p>
          <a:p>
            <a:pPr algn="l" rtl="0">
              <a:lnSpc>
                <a:spcPct val="90000"/>
              </a:lnSpc>
            </a:pPr>
            <a:r>
              <a:rPr lang="en-US" sz="2400" dirty="0"/>
              <a:t>An activity diagram shows flow of control. It is like a traditional flowchart in that it shows the flow of control </a:t>
            </a:r>
            <a:r>
              <a:rPr lang="en-US" sz="2400" dirty="0" smtClean="0"/>
              <a:t>from one step </a:t>
            </a:r>
            <a:r>
              <a:rPr lang="en-US" sz="2400" dirty="0"/>
              <a:t>to </a:t>
            </a:r>
            <a:r>
              <a:rPr lang="en-US" sz="2400" dirty="0" smtClean="0"/>
              <a:t>another step</a:t>
            </a:r>
            <a:r>
              <a:rPr lang="en-US" sz="2400" dirty="0"/>
              <a:t>.</a:t>
            </a:r>
          </a:p>
          <a:p>
            <a:pPr algn="l" rtl="0">
              <a:lnSpc>
                <a:spcPct val="90000"/>
              </a:lnSpc>
            </a:pPr>
            <a:r>
              <a:rPr lang="en-US" sz="2400" dirty="0"/>
              <a:t>However, unlike a traditional flowchart, activity diagrams can show both sequential and concurrent flow of control.</a:t>
            </a:r>
          </a:p>
          <a:p>
            <a:pPr algn="l" rtl="0">
              <a:lnSpc>
                <a:spcPct val="90000"/>
              </a:lnSpc>
            </a:pPr>
            <a:endParaRPr lang="en-US" sz="2400" dirty="0"/>
          </a:p>
          <a:p>
            <a:pPr algn="l" rtl="0">
              <a:lnSpc>
                <a:spcPct val="90000"/>
              </a:lnSpc>
            </a:pPr>
            <a:r>
              <a:rPr lang="en-US" sz="2400" dirty="0"/>
              <a:t>Activity diagrams are most useful during the early stages of designing algorithms and workflows.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Activity (1)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400"/>
              <a:t>The steps of an activity diagrams are operations, specifically activities from the state model.</a:t>
            </a:r>
          </a:p>
          <a:p>
            <a:pPr algn="l" rtl="0"/>
            <a:r>
              <a:rPr lang="en-US" sz="2400"/>
              <a:t>The purpose of an activity diagram is to show the steps within a complex activity and the sequencing constraints among them.</a:t>
            </a:r>
          </a:p>
          <a:p>
            <a:pPr algn="l" rtl="0"/>
            <a:r>
              <a:rPr lang="en-US" sz="2400"/>
              <a:t>Some activities run forever until an outside event interrupt them.</a:t>
            </a:r>
          </a:p>
          <a:p>
            <a:pPr algn="l" rtl="0"/>
            <a:r>
              <a:rPr lang="en-US" sz="2400"/>
              <a:t>But most activities eventually complete their work and terminate by themselves. The completion of an activity indicates that the next activity can be star ted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Activity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400"/>
              <a:t>An activity may be decomposed into finer activities.</a:t>
            </a:r>
            <a:endParaRPr lang="ar-JO" sz="2400"/>
          </a:p>
          <a:p>
            <a:pPr algn="l" rtl="0"/>
            <a:r>
              <a:rPr lang="en-US" sz="2400"/>
              <a:t>It is important that the activities on an activity diagram be at the same level of details (level of abstraction).</a:t>
            </a:r>
          </a:p>
          <a:p>
            <a:pPr algn="l" rtl="0"/>
            <a:endParaRPr lang="en-US" sz="2400"/>
          </a:p>
          <a:p>
            <a:pPr algn="l" rtl="0">
              <a:buFontTx/>
              <a:buNone/>
            </a:pPr>
            <a:r>
              <a:rPr lang="en-US" sz="24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07fig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0" y="833438"/>
            <a:ext cx="5524500" cy="5191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Branches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400"/>
              <a:t>If there is more than one successor to an activity, ach arrow ay be modeled with a condition in square brackets, for example: [failure]</a:t>
            </a:r>
            <a:endParaRPr lang="ar-JO" sz="2400"/>
          </a:p>
          <a:p>
            <a:pPr algn="l" rtl="0"/>
            <a:r>
              <a:rPr lang="en-US" sz="2400"/>
              <a:t>All subsequent conditions are tested when an activity completes:</a:t>
            </a:r>
          </a:p>
          <a:p>
            <a:pPr lvl="1" algn="l" rtl="0"/>
            <a:r>
              <a:rPr lang="en-US" sz="2000"/>
              <a:t>If one condition is satisfied its arrow indicates the next activity to perform.</a:t>
            </a:r>
          </a:p>
          <a:p>
            <a:pPr lvl="1" algn="l" rtl="0"/>
            <a:r>
              <a:rPr lang="en-US" sz="2000"/>
              <a:t>If no condition is satisfied, the diagram is badly formed and the system will hang unless it is interrupted at some higher level</a:t>
            </a:r>
          </a:p>
          <a:p>
            <a:pPr lvl="1" algn="l" rtl="0"/>
            <a:r>
              <a:rPr lang="en-US" sz="2000"/>
              <a:t>If multiple conditions are satisfied , only one successor executes but no guarantee which one it will be. </a:t>
            </a:r>
            <a:endParaRPr lang="ar-JO" sz="2000"/>
          </a:p>
          <a:p>
            <a:pPr algn="l" rtl="0"/>
            <a:endParaRPr 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Branches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400"/>
              <a:t>A diamond shows a branch into multiple successors but it means the same thing as arrows leaving an activity symbol directly:</a:t>
            </a:r>
          </a:p>
          <a:p>
            <a:pPr algn="l" rtl="0"/>
            <a:endParaRPr lang="en-US" sz="2400"/>
          </a:p>
          <a:p>
            <a:pPr lvl="1" algn="l" rtl="0"/>
            <a:r>
              <a:rPr lang="en-US" sz="2000"/>
              <a:t>One incoming arrows, two or more outgoing arrows :Decision node</a:t>
            </a:r>
          </a:p>
          <a:p>
            <a:pPr lvl="1" algn="l" rtl="0"/>
            <a:endParaRPr lang="en-US" sz="2000"/>
          </a:p>
          <a:p>
            <a:pPr lvl="1" algn="l" rtl="0"/>
            <a:r>
              <a:rPr lang="en-US" sz="2000"/>
              <a:t>Several incoming arrows, one outgoing arrow:  Merge node </a:t>
            </a:r>
            <a:endParaRPr lang="ar-JO" sz="2000"/>
          </a:p>
          <a:p>
            <a:pPr lvl="1" algn="l" rtl="0"/>
            <a:endParaRPr lang="ar-JO" sz="2000"/>
          </a:p>
          <a:p>
            <a:pPr lvl="1" algn="l" rtl="0"/>
            <a:endParaRPr lang="en-US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Initiation/Termination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800"/>
              <a:t>Initiation:</a:t>
            </a:r>
          </a:p>
          <a:p>
            <a:pPr lvl="1" algn="l" rtl="0"/>
            <a:r>
              <a:rPr lang="en-US" sz="2000"/>
              <a:t> A solid circle with an outgoing arrow shows the starting point</a:t>
            </a:r>
            <a:r>
              <a:rPr lang="ar-JO" sz="2000"/>
              <a:t>   </a:t>
            </a:r>
            <a:r>
              <a:rPr lang="en-US" sz="2000"/>
              <a:t> of an activity diagram.</a:t>
            </a:r>
            <a:endParaRPr lang="ar-JO" sz="2000"/>
          </a:p>
          <a:p>
            <a:pPr lvl="1" algn="l" rtl="0"/>
            <a:r>
              <a:rPr lang="en-US" sz="2000"/>
              <a:t>When an activity diagram is activated , control starts at the solid circle and proceeds via the outgoing arrow towards the first activity.</a:t>
            </a:r>
          </a:p>
          <a:p>
            <a:pPr algn="l" rtl="0"/>
            <a:r>
              <a:rPr lang="en-US" sz="2400"/>
              <a:t>Termination:</a:t>
            </a:r>
          </a:p>
          <a:p>
            <a:pPr lvl="1" algn="l" rtl="0"/>
            <a:r>
              <a:rPr lang="en-US" sz="2000"/>
              <a:t>A solid circle surrounded by a hallow circle shows the termination point.</a:t>
            </a:r>
            <a:r>
              <a:rPr lang="ar-JO" sz="2000"/>
              <a:t>  </a:t>
            </a:r>
            <a:r>
              <a:rPr lang="en-US" sz="2000"/>
              <a:t> It only has incoming arrows.</a:t>
            </a:r>
          </a:p>
          <a:p>
            <a:pPr lvl="1" algn="l" rtl="0"/>
            <a:r>
              <a:rPr lang="en-US" sz="2000"/>
              <a:t>When control reaches this symbol, the overall activity is complete and execution of the activity diagrams ends.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enas\Documents\Activity diagram overall ATM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1275" y="61913"/>
            <a:ext cx="3981450" cy="6734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612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Interaction Models (2): Activity Diagrams</vt:lpstr>
      <vt:lpstr>Slide 2</vt:lpstr>
      <vt:lpstr>Activity (1)</vt:lpstr>
      <vt:lpstr>Activity (2)</vt:lpstr>
      <vt:lpstr>Slide 5</vt:lpstr>
      <vt:lpstr>Branches (1)</vt:lpstr>
      <vt:lpstr>Branches (2)</vt:lpstr>
      <vt:lpstr>Initiation/Termination</vt:lpstr>
      <vt:lpstr>Slide 9</vt:lpstr>
      <vt:lpstr>Concurrent Activities</vt:lpstr>
      <vt:lpstr>Special AD constructs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 Models (2): Activity Diagrams</dc:title>
  <dc:creator>pc</dc:creator>
  <cp:lastModifiedBy>enas naffar</cp:lastModifiedBy>
  <cp:revision>15</cp:revision>
  <dcterms:created xsi:type="dcterms:W3CDTF">2010-12-26T15:38:25Z</dcterms:created>
  <dcterms:modified xsi:type="dcterms:W3CDTF">2016-01-23T20:43:12Z</dcterms:modified>
</cp:coreProperties>
</file>